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93105" y="802298"/>
            <a:ext cx="8561747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93106" y="3531204"/>
            <a:ext cx="8561746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3BF71-38B7-8642-BFCE-EDAE9BD0CBAF}" type="datetimeFigureOut">
              <a:rPr lang="en-US" dirty="0"/>
              <a:t>4/4/2023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93105" y="329307"/>
            <a:ext cx="4897310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2334637" y="798973"/>
            <a:ext cx="0" cy="2544756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025CB-9D18-264E-A945-2D020344C9DA}" type="datetimeFigureOut">
              <a:rPr lang="en-US" dirty="0"/>
              <a:t>4/4/2023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371687" y="798973"/>
            <a:ext cx="0" cy="1067168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883863"/>
            <a:ext cx="1615742" cy="45749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34694" y="883863"/>
            <a:ext cx="7738807" cy="45749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EFB6C-7E96-8F41-8872-189CA1C59F84}" type="datetimeFigureOut">
              <a:rPr lang="en-US" dirty="0"/>
              <a:t>4/4/2023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H="1">
            <a:off x="9439111" y="719272"/>
            <a:ext cx="1615742" cy="0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981CDE-9BE7-C544-8ACB-7077DFC4270F}" type="datetimeFigureOut">
              <a:rPr lang="en-US" dirty="0"/>
              <a:t>4/4/2023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371687" y="798973"/>
            <a:ext cx="0" cy="1067168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4813" y="1756130"/>
            <a:ext cx="8562580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34695" y="3806195"/>
            <a:ext cx="8549990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5BA285-9698-1B45-8319-D90A8C63F150}" type="datetimeFigureOut">
              <a:rPr lang="en-US" dirty="0"/>
              <a:t>4/4/2023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371687" y="798973"/>
            <a:ext cx="0" cy="2845107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4695" y="804889"/>
            <a:ext cx="9520157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34695" y="2010878"/>
            <a:ext cx="4608576" cy="34381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54793" y="2017343"/>
            <a:ext cx="4604130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6CD42-43FF-B740-998F-DCC3802C4CE3}" type="datetimeFigureOut">
              <a:rPr lang="en-US" dirty="0"/>
              <a:t>4/4/2023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371687" y="798973"/>
            <a:ext cx="0" cy="1067168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4695" y="804163"/>
            <a:ext cx="9520157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34695" y="2019549"/>
            <a:ext cx="4608576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34695" y="2824269"/>
            <a:ext cx="4608576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4791" y="2023003"/>
            <a:ext cx="4608576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4792" y="2821491"/>
            <a:ext cx="4608576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0FFBD-2EE4-8547-BBAE-A1AC91C8D77E}" type="datetimeFigureOut">
              <a:rPr lang="en-US" dirty="0"/>
              <a:t>4/4/2023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1371687" y="798973"/>
            <a:ext cx="0" cy="1067168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5A2352-D7AC-F242-9256-A4477BCBF354}" type="datetimeFigureOut">
              <a:rPr lang="en-US" dirty="0"/>
              <a:t>4/4/2023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1371687" y="798973"/>
            <a:ext cx="0" cy="1067168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CFC6A-9AE6-404D-9FDD-168B477B9C90}" type="datetimeFigureOut">
              <a:rPr lang="en-US" dirty="0"/>
              <a:t>4/4/2023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4642" y="798973"/>
            <a:ext cx="3183128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34695" y="3205491"/>
            <a:ext cx="3184989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FCDFD-B4CF-A241-8D71-E814B10BEAF4}" type="datetimeFigureOut">
              <a:rPr lang="en-US" dirty="0"/>
              <a:t>4/4/2023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371687" y="798973"/>
            <a:ext cx="0" cy="2247117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chemeClr val="bg2">
                    <a:lumMod val="10000"/>
                  </a:schemeClr>
                </a:gs>
                <a:gs pos="100000">
                  <a:schemeClr val="bg2">
                    <a:lumMod val="10000"/>
                  </a:schemeClr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 prstMaterial="matte">
              <a:bevelT w="133350" h="50800" prst="divo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5694" y="1129513"/>
            <a:ext cx="5447840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34695" y="3145992"/>
            <a:ext cx="5440037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534695" y="5469856"/>
            <a:ext cx="5440038" cy="320123"/>
          </a:xfrm>
        </p:spPr>
        <p:txBody>
          <a:bodyPr/>
          <a:lstStyle>
            <a:lvl1pPr algn="l">
              <a:defRPr/>
            </a:lvl1pPr>
          </a:lstStyle>
          <a:p>
            <a:fld id="{26A7B589-FD4B-7E46-869A-CBADC5FC564E}" type="datetimeFigureOut">
              <a:rPr lang="en-US" dirty="0"/>
              <a:t>4/4/2023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534910" y="318640"/>
            <a:ext cx="5453475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71687" y="798973"/>
            <a:ext cx="0" cy="2161124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2015732"/>
            <a:ext cx="12192000" cy="4118829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/>
          <a:srcRect t="2769" b="-2769"/>
          <a:stretch/>
        </p:blipFill>
        <p:spPr>
          <a:xfrm>
            <a:off x="0" y="6135624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34696" y="804519"/>
            <a:ext cx="9520158" cy="104923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34696" y="2015732"/>
            <a:ext cx="9520158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D8A92E-5FF9-8143-81B3-CCB531513398}" type="datetimeFigureOut">
              <a:rPr lang="en-US" dirty="0"/>
              <a:t>4/4/2023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34695" y="329307"/>
            <a:ext cx="5855719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2" name="Straight Connector 11"/>
          <p:cNvCxnSpPr/>
          <p:nvPr/>
        </p:nvCxnSpPr>
        <p:spPr>
          <a:xfrm>
            <a:off x="0" y="6141705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19AE5-C7B1-72A8-BE9D-A23C20FB32D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     AWS SERVICES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D100C0-C618-822C-B7AD-7934E81476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99012" y="3531204"/>
            <a:ext cx="7755840" cy="977621"/>
          </a:xfrm>
        </p:spPr>
        <p:txBody>
          <a:bodyPr/>
          <a:lstStyle/>
          <a:p>
            <a:r>
              <a:rPr lang="en-US" dirty="0"/>
              <a:t>                               N.SRI .VIJAYA LAKSHMI</a:t>
            </a:r>
          </a:p>
          <a:p>
            <a:r>
              <a:rPr lang="en-US" dirty="0"/>
              <a:t>                                   20a31a0419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77591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87B7691-E17C-0F0C-10AD-165DCEC3AB7D}"/>
              </a:ext>
            </a:extLst>
          </p:cNvPr>
          <p:cNvSpPr txBox="1"/>
          <p:nvPr/>
        </p:nvSpPr>
        <p:spPr>
          <a:xfrm>
            <a:off x="161365" y="510988"/>
            <a:ext cx="104976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kern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And click on get password</a:t>
            </a:r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05ACE3-CD51-F3E9-0074-8EBE11BA0A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8032" y="841786"/>
            <a:ext cx="7795936" cy="267237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4391410-F61C-BABC-3959-20C76C500060}"/>
              </a:ext>
            </a:extLst>
          </p:cNvPr>
          <p:cNvSpPr txBox="1"/>
          <p:nvPr/>
        </p:nvSpPr>
        <p:spPr>
          <a:xfrm>
            <a:off x="582706" y="3836894"/>
            <a:ext cx="1143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kern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Step-8: upload server </a:t>
            </a:r>
            <a:r>
              <a:rPr lang="en-US" sz="1800" kern="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pem</a:t>
            </a:r>
            <a:r>
              <a:rPr lang="en-US" sz="1800" kern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file to upload private key f </a:t>
            </a:r>
            <a:r>
              <a:rPr lang="en-US" sz="1800" kern="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ile</a:t>
            </a:r>
            <a:r>
              <a:rPr lang="en-US" sz="1800" kern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and then decrypt password</a:t>
            </a:r>
          </a:p>
          <a:p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C59B930-E408-2BB1-0AF8-6D4ACD2798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2325" y="4186518"/>
            <a:ext cx="7727350" cy="2007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4254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951E42F-09E4-7970-DF3B-ED35D994699C}"/>
              </a:ext>
            </a:extLst>
          </p:cNvPr>
          <p:cNvSpPr txBox="1"/>
          <p:nvPr/>
        </p:nvSpPr>
        <p:spPr>
          <a:xfrm>
            <a:off x="367553" y="349624"/>
            <a:ext cx="108741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kern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Step-9:After the password is decrypted , the window appears as follows and save the username , public DNS and password</a:t>
            </a:r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16A4C0-1B22-4FD1-940B-BFFBAE5B5E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553" y="1272955"/>
            <a:ext cx="5973555" cy="185572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BCEF096-F074-C8CC-D1B5-F3B860120B33}"/>
              </a:ext>
            </a:extLst>
          </p:cNvPr>
          <p:cNvSpPr txBox="1"/>
          <p:nvPr/>
        </p:nvSpPr>
        <p:spPr>
          <a:xfrm>
            <a:off x="197224" y="3244334"/>
            <a:ext cx="64725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kern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Step -10: Now click on search bar and click run and t </a:t>
            </a:r>
            <a:r>
              <a:rPr lang="en-US" sz="1800" kern="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ype</a:t>
            </a:r>
            <a:r>
              <a:rPr lang="en-US" sz="1800" kern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1800" kern="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mstsc</a:t>
            </a:r>
            <a:r>
              <a:rPr lang="en-US" sz="1800" kern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endParaRPr lang="en-US" dirty="0"/>
          </a:p>
          <a:p>
            <a:r>
              <a:rPr lang="en-US" sz="1800" kern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Step-11: Paste the copied DNS name and then click connect</a:t>
            </a:r>
          </a:p>
          <a:p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7942824-0BB5-8654-24A2-2B28A22DB5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3009" y="3992758"/>
            <a:ext cx="2240474" cy="1554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8777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F2E4A0E-CA5A-A2BA-4EC6-0304F949E5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592" y="178490"/>
            <a:ext cx="4479667" cy="30406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D457411-6701-688E-422F-9B47E31DEF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9811" y="356580"/>
            <a:ext cx="4930319" cy="268446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32E8631-1F9A-00A7-9DC6-16370C3275EF}"/>
              </a:ext>
            </a:extLst>
          </p:cNvPr>
          <p:cNvSpPr txBox="1"/>
          <p:nvPr/>
        </p:nvSpPr>
        <p:spPr>
          <a:xfrm>
            <a:off x="385482" y="3567953"/>
            <a:ext cx="109459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kern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Step-12:Copy and paste the username and password which we copied earlier and then click okay</a:t>
            </a:r>
          </a:p>
          <a:p>
            <a:endParaRPr lang="en-IN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8135CFD-CC76-D61A-3B04-92B4C87322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5500" y="4061012"/>
            <a:ext cx="9220999" cy="24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7124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87EE86C-A5A8-3065-4C14-69CF9D6932CB}"/>
              </a:ext>
            </a:extLst>
          </p:cNvPr>
          <p:cNvSpPr txBox="1"/>
          <p:nvPr/>
        </p:nvSpPr>
        <p:spPr>
          <a:xfrm>
            <a:off x="277906" y="367553"/>
            <a:ext cx="88571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kern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Step-13:Then a pop up window appears, click yes</a:t>
            </a:r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BC1EB1-BD82-9C6C-9AA0-B595D455DA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397" y="1013884"/>
            <a:ext cx="9548687" cy="342167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E25EDA0-3757-E9A4-BE32-7A80101D0BB4}"/>
              </a:ext>
            </a:extLst>
          </p:cNvPr>
          <p:cNvSpPr txBox="1"/>
          <p:nvPr/>
        </p:nvSpPr>
        <p:spPr>
          <a:xfrm>
            <a:off x="448235" y="4724400"/>
            <a:ext cx="990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kern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Step-14:Now a Windows desktop appears as follows .To go back to the original desktop click X mark and then click ok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214263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0362CAB-60B8-3071-549C-5D815C3DDF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9151" y="487478"/>
            <a:ext cx="8237934" cy="4663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8609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CEDE5E3-20AA-3C31-7C83-BB36B76DC3A1}"/>
              </a:ext>
            </a:extLst>
          </p:cNvPr>
          <p:cNvSpPr txBox="1"/>
          <p:nvPr/>
        </p:nvSpPr>
        <p:spPr>
          <a:xfrm>
            <a:off x="519953" y="304800"/>
            <a:ext cx="12577482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CREATING AWS IAM </a:t>
            </a:r>
            <a:endParaRPr lang="en-US" sz="4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Step-1 : Firstly ,we have to login to the AWS accounts with username and password </a:t>
            </a:r>
            <a:endParaRPr lang="en-US" dirty="0"/>
          </a:p>
          <a:p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Step-2 : After logging in ,click on services and search for IAM service and select it </a:t>
            </a:r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FA574E-C32B-F7A0-D133-6E717E7F72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796" y="1685364"/>
            <a:ext cx="10478408" cy="3637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3286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3CC12D9-46B4-B619-3DED-3602B8695C95}"/>
              </a:ext>
            </a:extLst>
          </p:cNvPr>
          <p:cNvSpPr txBox="1"/>
          <p:nvPr/>
        </p:nvSpPr>
        <p:spPr>
          <a:xfrm>
            <a:off x="295834" y="179295"/>
            <a:ext cx="111789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Step -3: Now a we can see user groups on left side panel click on it</a:t>
            </a:r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BFFDC1-EAFF-0970-9FC3-680A64C99E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384" y="1431070"/>
            <a:ext cx="10486029" cy="3368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5538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CC96711-C31E-0646-891C-E9242275870F}"/>
              </a:ext>
            </a:extLst>
          </p:cNvPr>
          <p:cNvSpPr txBox="1"/>
          <p:nvPr/>
        </p:nvSpPr>
        <p:spPr>
          <a:xfrm>
            <a:off x="80682" y="313765"/>
            <a:ext cx="98253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Step-4: Now create a group </a:t>
            </a:r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EA1834-418D-9FD1-56A3-7FE4F4A770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82" y="843703"/>
            <a:ext cx="4679576" cy="405859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DD16C7E-3DB2-6542-B101-7090EDDFE896}"/>
              </a:ext>
            </a:extLst>
          </p:cNvPr>
          <p:cNvSpPr txBox="1"/>
          <p:nvPr/>
        </p:nvSpPr>
        <p:spPr>
          <a:xfrm>
            <a:off x="215153" y="5190565"/>
            <a:ext cx="10022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Step -5: Attach permissions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985917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915A086-C8BC-4D4C-D485-4E671D631E0C}"/>
              </a:ext>
            </a:extLst>
          </p:cNvPr>
          <p:cNvSpPr txBox="1"/>
          <p:nvPr/>
        </p:nvSpPr>
        <p:spPr>
          <a:xfrm>
            <a:off x="259976" y="304800"/>
            <a:ext cx="1141207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Now create group </a:t>
            </a:r>
            <a:endParaRPr lang="en-US" dirty="0"/>
          </a:p>
          <a:p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Step -6: create user </a:t>
            </a:r>
            <a:endParaRPr lang="en-US" dirty="0"/>
          </a:p>
          <a:p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7.Now left pane click on users and then select </a:t>
            </a:r>
            <a:endParaRPr lang="en-US" dirty="0"/>
          </a:p>
          <a:p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add users </a:t>
            </a:r>
            <a:endParaRPr lang="en-US" dirty="0"/>
          </a:p>
          <a:p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8.Give the user name and click on next ,next </a:t>
            </a:r>
            <a:endParaRPr lang="en-US" dirty="0"/>
          </a:p>
          <a:p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and create user9.User successfully created 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A7BB11-FD91-B5AE-8B9B-3557D31051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976" y="225740"/>
            <a:ext cx="7910245" cy="23023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DC604F2-B323-F4E1-381A-EF2239974B26}"/>
              </a:ext>
            </a:extLst>
          </p:cNvPr>
          <p:cNvSpPr txBox="1"/>
          <p:nvPr/>
        </p:nvSpPr>
        <p:spPr>
          <a:xfrm>
            <a:off x="322728" y="2850776"/>
            <a:ext cx="978945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Now create group </a:t>
            </a:r>
            <a:endParaRPr lang="en-US" dirty="0"/>
          </a:p>
          <a:p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Step -6: create user </a:t>
            </a:r>
            <a:endParaRPr lang="en-US" dirty="0"/>
          </a:p>
          <a:p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7.Now left pane click on users and then select add users </a:t>
            </a:r>
            <a:endParaRPr lang="en-US" dirty="0"/>
          </a:p>
          <a:p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8.Give the user name and click on next ,next and create user9.User successfully created </a:t>
            </a:r>
          </a:p>
          <a:p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3EFAF2C-C055-B14D-839E-D628B3910F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3670" y="4241758"/>
            <a:ext cx="7028329" cy="1754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0302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E502168-115D-7A15-84C4-D6B203295F11}"/>
              </a:ext>
            </a:extLst>
          </p:cNvPr>
          <p:cNvSpPr txBox="1"/>
          <p:nvPr/>
        </p:nvSpPr>
        <p:spPr>
          <a:xfrm>
            <a:off x="340659" y="206188"/>
            <a:ext cx="10515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10.Now click on user group and select group which we created before </a:t>
            </a:r>
            <a:endParaRPr lang="en-US" dirty="0"/>
          </a:p>
          <a:p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11.Scoll down we add user click on it and select the user which we created </a:t>
            </a:r>
            <a:endParaRPr lang="en-US" dirty="0"/>
          </a:p>
          <a:p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12. Finally we created adding users to the group</a:t>
            </a:r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4C2CD3-0173-ABF2-40D4-991D29C412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554" y="1337128"/>
            <a:ext cx="10508891" cy="4183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7841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50F1D67-3E90-0C42-64C4-27CC6D5B7D74}"/>
              </a:ext>
            </a:extLst>
          </p:cNvPr>
          <p:cNvSpPr txBox="1"/>
          <p:nvPr/>
        </p:nvSpPr>
        <p:spPr>
          <a:xfrm>
            <a:off x="403412" y="636494"/>
            <a:ext cx="1200374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Creating An EC2 Instance </a:t>
            </a:r>
            <a:endParaRPr lang="en-US" sz="3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Step-1 : Firstly ,we have to login to the AWS </a:t>
            </a:r>
            <a:endParaRPr lang="en-US" dirty="0"/>
          </a:p>
          <a:p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accounts with username and password </a:t>
            </a:r>
            <a:endParaRPr lang="en-US" dirty="0"/>
          </a:p>
          <a:p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Step-2 : After logging in ,click on services and </a:t>
            </a:r>
            <a:endParaRPr lang="en-US" dirty="0"/>
          </a:p>
          <a:p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search for EC2 instance and select it </a:t>
            </a:r>
          </a:p>
          <a:p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C5BB91-42C3-2CCC-B38F-5940D7B02F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175" y="2375647"/>
            <a:ext cx="10493649" cy="3042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7937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1FD3512-DD2F-AC03-20D7-31FD9E0E9937}"/>
              </a:ext>
            </a:extLst>
          </p:cNvPr>
          <p:cNvSpPr txBox="1"/>
          <p:nvPr/>
        </p:nvSpPr>
        <p:spPr>
          <a:xfrm>
            <a:off x="277906" y="385482"/>
            <a:ext cx="986117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VPC(Virtual Private Cloud) </a:t>
            </a:r>
            <a:endParaRPr lang="en-US" sz="36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Steps: </a:t>
            </a:r>
            <a:endParaRPr lang="en-US" dirty="0"/>
          </a:p>
          <a:p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1. AWS Management Console choose service, choose </a:t>
            </a:r>
            <a:r>
              <a:rPr lang="en-US" sz="180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vpc</a:t>
            </a:r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endParaRPr lang="en-US" dirty="0"/>
          </a:p>
          <a:p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2.At the top check the location N. Virginia (us-east-1) </a:t>
            </a:r>
            <a:endParaRPr lang="en-US" dirty="0"/>
          </a:p>
          <a:p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3.Choose the create </a:t>
            </a:r>
            <a:r>
              <a:rPr lang="en-US" sz="180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vpc</a:t>
            </a:r>
            <a:endParaRPr lang="en-US" sz="180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1E0156-0E35-3E9F-CDDB-7B7C875F75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116" y="2312894"/>
            <a:ext cx="10493649" cy="3064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3251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F06A2B7-074F-39E5-8AC1-BB64DC5BB018}"/>
              </a:ext>
            </a:extLst>
          </p:cNvPr>
          <p:cNvSpPr txBox="1"/>
          <p:nvPr/>
        </p:nvSpPr>
        <p:spPr>
          <a:xfrm>
            <a:off x="448235" y="215153"/>
            <a:ext cx="102735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4. Type the name of the </a:t>
            </a:r>
            <a:r>
              <a:rPr lang="en-US" sz="180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vpc</a:t>
            </a:r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endParaRPr lang="en-US" dirty="0"/>
          </a:p>
          <a:p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5. Set the no of Availability Zones</a:t>
            </a:r>
          </a:p>
          <a:p>
            <a:endParaRPr lang="en-IN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7DF066-0F83-5044-5031-0106E621B5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744" y="1398094"/>
            <a:ext cx="10516511" cy="21967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665E027-DBCF-FC66-4F18-75FBED73A7D4}"/>
              </a:ext>
            </a:extLst>
          </p:cNvPr>
          <p:cNvSpPr txBox="1"/>
          <p:nvPr/>
        </p:nvSpPr>
        <p:spPr>
          <a:xfrm>
            <a:off x="313765" y="3962400"/>
            <a:ext cx="101839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6. Adjust the </a:t>
            </a:r>
            <a:r>
              <a:rPr lang="en-US" sz="180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ip</a:t>
            </a:r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address of public and private ,NAT gateways and VPC endpoints</a:t>
            </a:r>
          </a:p>
          <a:p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7.Click on the create </a:t>
            </a:r>
            <a:r>
              <a:rPr lang="en-US" sz="180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vpc</a:t>
            </a:r>
            <a:endParaRPr lang="en-US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DBCA1D7-E499-2AAD-DAEF-BF401C5150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2213" y="4589928"/>
            <a:ext cx="10508891" cy="2196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5238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9DBF7CB-9C9B-79CE-7C73-A349B371351D}"/>
              </a:ext>
            </a:extLst>
          </p:cNvPr>
          <p:cNvSpPr txBox="1"/>
          <p:nvPr/>
        </p:nvSpPr>
        <p:spPr>
          <a:xfrm>
            <a:off x="295835" y="349624"/>
            <a:ext cx="113851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8. Click on view </a:t>
            </a:r>
            <a:r>
              <a:rPr lang="en-US" sz="180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vpc</a:t>
            </a:r>
            <a:endParaRPr lang="en-US" sz="180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B78370-6571-60F4-8507-51ECB633CC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747" y="802417"/>
            <a:ext cx="10531753" cy="340643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DD0B279-7F20-939F-E47B-0CDB98CCAE08}"/>
              </a:ext>
            </a:extLst>
          </p:cNvPr>
          <p:cNvSpPr txBox="1"/>
          <p:nvPr/>
        </p:nvSpPr>
        <p:spPr>
          <a:xfrm>
            <a:off x="417747" y="4572000"/>
            <a:ext cx="79194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9. In the left navigation pane, choose Subnets. </a:t>
            </a:r>
            <a:endParaRPr lang="en-US" dirty="0"/>
          </a:p>
          <a:p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10.Click on create subnets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411060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CA3F08D-1A81-7B23-09E9-B6F835DCF3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858" y="171966"/>
            <a:ext cx="10371719" cy="362743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688E286-99FA-8211-6FE4-DB4EDF571197}"/>
              </a:ext>
            </a:extLst>
          </p:cNvPr>
          <p:cNvSpPr txBox="1"/>
          <p:nvPr/>
        </p:nvSpPr>
        <p:spPr>
          <a:xfrm>
            <a:off x="502024" y="4159624"/>
            <a:ext cx="107935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11. VPC ID: lab-</a:t>
            </a:r>
            <a:r>
              <a:rPr lang="en-IN" sz="180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vpc</a:t>
            </a:r>
            <a:r>
              <a:rPr lang="en-IN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(select from the menu). Subnet name: lab-subnet-public2Availability Zone: Select the second Availability Zone (for example, us-east-1b) IPv4 CIDR block: 10.0.2.0/24 </a:t>
            </a:r>
            <a:endParaRPr lang="en-IN" dirty="0"/>
          </a:p>
          <a:p>
            <a:r>
              <a:rPr lang="en-IN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12. Click on create subnet </a:t>
            </a:r>
          </a:p>
          <a:p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5CF2F3F-9388-6DF3-9928-53649CC084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024" y="5091953"/>
            <a:ext cx="10524132" cy="1831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0541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96F32AC-0255-6196-352E-A56E55FA55D7}"/>
              </a:ext>
            </a:extLst>
          </p:cNvPr>
          <p:cNvSpPr txBox="1"/>
          <p:nvPr/>
        </p:nvSpPr>
        <p:spPr>
          <a:xfrm>
            <a:off x="188259" y="394447"/>
            <a:ext cx="1160032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13.Again click on create subnet </a:t>
            </a:r>
            <a:endParaRPr lang="en-IN" dirty="0"/>
          </a:p>
          <a:p>
            <a:r>
              <a:rPr lang="en-IN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VPC ID: lab-</a:t>
            </a:r>
            <a:r>
              <a:rPr lang="en-IN" sz="180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vpc</a:t>
            </a:r>
            <a:r>
              <a:rPr lang="en-IN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endParaRPr lang="en-IN" dirty="0"/>
          </a:p>
          <a:p>
            <a:r>
              <a:rPr lang="en-IN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Subnet name: lab-subnet-private2 </a:t>
            </a:r>
            <a:endParaRPr lang="en-IN" dirty="0"/>
          </a:p>
          <a:p>
            <a:r>
              <a:rPr lang="en-IN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Availability Zone: Select the second Availability Zone </a:t>
            </a:r>
            <a:endParaRPr lang="en-IN" dirty="0"/>
          </a:p>
          <a:p>
            <a:r>
              <a:rPr lang="en-IN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(for example, us-east-1b) </a:t>
            </a:r>
            <a:endParaRPr lang="en-IN" dirty="0"/>
          </a:p>
          <a:p>
            <a:r>
              <a:rPr lang="en-IN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IPv4 CIDR block: 10.0.3.0/24 </a:t>
            </a:r>
            <a:endParaRPr lang="en-IN" dirty="0"/>
          </a:p>
          <a:p>
            <a:r>
              <a:rPr lang="en-IN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14. Choose create subnet </a:t>
            </a:r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4774E5-0E97-175F-E74A-A3D7DF33EC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259" y="2420470"/>
            <a:ext cx="10524132" cy="2832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1738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69DEE2C-66D3-AE8D-5F4C-E01A1F158AC7}"/>
              </a:ext>
            </a:extLst>
          </p:cNvPr>
          <p:cNvSpPr txBox="1"/>
          <p:nvPr/>
        </p:nvSpPr>
        <p:spPr>
          <a:xfrm>
            <a:off x="358587" y="385482"/>
            <a:ext cx="1095487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15. In the left navigation pane, choose Route tables. </a:t>
            </a:r>
            <a:endParaRPr lang="en-US" dirty="0"/>
          </a:p>
          <a:p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16. Select the lab-rtb-private1-us-east-1a route table. </a:t>
            </a:r>
            <a:endParaRPr lang="en-US" dirty="0"/>
          </a:p>
          <a:p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17.In the lower pane, choose the Routes tab.18. Choose the Subnet associations tab and choose </a:t>
            </a:r>
            <a:r>
              <a:rPr lang="en-US" sz="180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Editsubnet</a:t>
            </a:r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associations </a:t>
            </a:r>
            <a:endParaRPr lang="en-US" dirty="0"/>
          </a:p>
          <a:p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19. Leave lab-subnet-private1-us-east-1a selected, but also select lab-subnet-private2 and Save associations</a:t>
            </a:r>
          </a:p>
          <a:p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60B39D-03F7-2017-4345-7ED243C18C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744" y="1972234"/>
            <a:ext cx="10516511" cy="3605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6782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43F0272-2990-6534-2B1F-058765BD32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941" y="177589"/>
            <a:ext cx="10486029" cy="313209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C2BC108-365F-E318-953F-408FB5EAEDCD}"/>
              </a:ext>
            </a:extLst>
          </p:cNvPr>
          <p:cNvSpPr txBox="1"/>
          <p:nvPr/>
        </p:nvSpPr>
        <p:spPr>
          <a:xfrm>
            <a:off x="466165" y="3548321"/>
            <a:ext cx="109369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20. Select the lab-</a:t>
            </a:r>
            <a:r>
              <a:rPr lang="en-US" sz="180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rtb</a:t>
            </a:r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-public route table </a:t>
            </a:r>
            <a:endParaRPr lang="en-US" dirty="0"/>
          </a:p>
          <a:p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21. In the lower pane, choose the Routes tab. </a:t>
            </a:r>
            <a:endParaRPr lang="en-US" dirty="0"/>
          </a:p>
          <a:p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22. Choose the Subnet associations tab and choose Edit subnet associations </a:t>
            </a:r>
            <a:endParaRPr lang="en-US" dirty="0"/>
          </a:p>
          <a:p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23. Leave lab-subnet-public1-us-east-1a selected, but also select lab-subnet-public2 and Save association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13549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9C1BD79-0D26-5973-A29B-87860457DF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64047"/>
            <a:ext cx="8839200" cy="31649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B990ED8-082F-69B5-8D90-51EEA92956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156" y="3647844"/>
            <a:ext cx="10516511" cy="2735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0486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6CC7CE0-635A-4B52-909A-72A0CB963D1F}"/>
              </a:ext>
            </a:extLst>
          </p:cNvPr>
          <p:cNvSpPr txBox="1"/>
          <p:nvPr/>
        </p:nvSpPr>
        <p:spPr>
          <a:xfrm>
            <a:off x="331694" y="430306"/>
            <a:ext cx="1071282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24In the left navigation pane, choose Security groups. </a:t>
            </a:r>
            <a:endParaRPr lang="en-US" dirty="0"/>
          </a:p>
          <a:p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25.Choose Create security group and then configure </a:t>
            </a:r>
            <a:endParaRPr lang="en-US" dirty="0"/>
          </a:p>
          <a:p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26. Security group name: Web Security Group </a:t>
            </a:r>
            <a:endParaRPr lang="en-US" dirty="0"/>
          </a:p>
          <a:p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Description: Enable HTTP access </a:t>
            </a:r>
            <a:endParaRPr lang="en-US" dirty="0"/>
          </a:p>
          <a:p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VPC: choose the X to remove the currently selected </a:t>
            </a:r>
            <a:endParaRPr lang="en-US" dirty="0"/>
          </a:p>
          <a:p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VPC, then from the drop down list choose lab-</a:t>
            </a:r>
            <a:r>
              <a:rPr lang="en-US" sz="180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vpc</a:t>
            </a:r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endParaRPr lang="en-US" dirty="0"/>
          </a:p>
          <a:p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24In the left navigation pane, choose Security groups. </a:t>
            </a:r>
            <a:endParaRPr lang="en-US" dirty="0"/>
          </a:p>
          <a:p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25.Choose Create security group and then configure </a:t>
            </a:r>
            <a:endParaRPr lang="en-US" dirty="0"/>
          </a:p>
          <a:p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26. Security group name: Web Security Group </a:t>
            </a:r>
            <a:endParaRPr lang="en-US" dirty="0"/>
          </a:p>
          <a:p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Description: Enable HTTP access </a:t>
            </a:r>
            <a:endParaRPr lang="en-US" dirty="0"/>
          </a:p>
          <a:p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VPC: choose the X to remove the currently selected </a:t>
            </a:r>
            <a:endParaRPr lang="en-US" dirty="0"/>
          </a:p>
          <a:p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VPC, then from the drop down list choose lab-</a:t>
            </a:r>
            <a:r>
              <a:rPr lang="en-US" sz="180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vpc</a:t>
            </a:r>
            <a:endParaRPr lang="en-US" sz="180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C3F3F8-8087-9636-1C5D-210D539CE3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934" y="4249130"/>
            <a:ext cx="10524132" cy="1963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2783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2F57859-F78A-4042-6357-A8B4F6FDF4D9}"/>
              </a:ext>
            </a:extLst>
          </p:cNvPr>
          <p:cNvSpPr txBox="1"/>
          <p:nvPr/>
        </p:nvSpPr>
        <p:spPr>
          <a:xfrm>
            <a:off x="197224" y="224118"/>
            <a:ext cx="1119691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27. the Inbound rules pane, choose Add rules </a:t>
            </a:r>
            <a:endParaRPr lang="en-US" dirty="0"/>
          </a:p>
          <a:p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28. Configure the following settings: </a:t>
            </a:r>
            <a:endParaRPr lang="en-US" dirty="0"/>
          </a:p>
          <a:p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Type: HTTP </a:t>
            </a:r>
            <a:endParaRPr lang="en-US" dirty="0"/>
          </a:p>
          <a:p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Source: Anywhere-IPv4 </a:t>
            </a:r>
            <a:endParaRPr lang="en-US" dirty="0"/>
          </a:p>
          <a:p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Description: Permit web requests </a:t>
            </a:r>
            <a:endParaRPr lang="en-US" dirty="0"/>
          </a:p>
          <a:p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29. Scroll to the bottom of the page and choose Create security group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4D9E0A-644F-443D-2BB4-DAABF8081D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224" y="2097740"/>
            <a:ext cx="9601200" cy="3220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3537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3C44650-6980-5547-43FE-F23452F72578}"/>
              </a:ext>
            </a:extLst>
          </p:cNvPr>
          <p:cNvSpPr txBox="1"/>
          <p:nvPr/>
        </p:nvSpPr>
        <p:spPr>
          <a:xfrm>
            <a:off x="591671" y="358588"/>
            <a:ext cx="111431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Step-3: After clicking on EC2 ,Ec2 dashboard </a:t>
            </a:r>
            <a:r>
              <a:rPr lang="en-US" dirty="0"/>
              <a:t> </a:t>
            </a:r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appears</a:t>
            </a:r>
          </a:p>
          <a:p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B85C5A-1591-CA85-8195-4356ECF734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796" y="1481921"/>
            <a:ext cx="10478408" cy="3894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2626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1D8234B-1C1B-6780-814D-3E7F061F3332}"/>
              </a:ext>
            </a:extLst>
          </p:cNvPr>
          <p:cNvSpPr txBox="1"/>
          <p:nvPr/>
        </p:nvSpPr>
        <p:spPr>
          <a:xfrm>
            <a:off x="188259" y="349624"/>
            <a:ext cx="1064110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30. Services, search for and choose EC2 to open the EC2 console and choose Launch instance. </a:t>
            </a:r>
            <a:endParaRPr lang="en-US" dirty="0"/>
          </a:p>
          <a:p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31. Name the </a:t>
            </a:r>
            <a:r>
              <a:rPr lang="en-US" sz="180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instance:Web</a:t>
            </a:r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Server 1 </a:t>
            </a:r>
            <a:endParaRPr lang="en-US" dirty="0"/>
          </a:p>
          <a:p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32. Choose an AMI from which to create the instance and keep the default Amazon Linux selected. </a:t>
            </a:r>
            <a:endParaRPr lang="en-US" dirty="0"/>
          </a:p>
          <a:p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33. Choose an Instance </a:t>
            </a:r>
            <a:r>
              <a:rPr lang="en-US" sz="180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type:keep</a:t>
            </a:r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the default t2.microselected. </a:t>
            </a:r>
            <a:endParaRPr lang="en-US" dirty="0"/>
          </a:p>
          <a:p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34. From the Key pair name menu, select </a:t>
            </a:r>
            <a:r>
              <a:rPr lang="en-US" sz="180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vockey</a:t>
            </a:r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. </a:t>
            </a:r>
            <a:endParaRPr lang="en-US" dirty="0"/>
          </a:p>
          <a:p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35. Configure the Network </a:t>
            </a:r>
            <a:r>
              <a:rPr lang="en-US" sz="180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settings:choose</a:t>
            </a:r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Edit, then </a:t>
            </a:r>
            <a:endParaRPr lang="en-US" dirty="0"/>
          </a:p>
          <a:p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configure: </a:t>
            </a:r>
            <a:endParaRPr lang="en-US" dirty="0"/>
          </a:p>
          <a:p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Network: lab-</a:t>
            </a:r>
            <a:r>
              <a:rPr lang="en-US" sz="180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vpc</a:t>
            </a:r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endParaRPr lang="en-US" dirty="0"/>
          </a:p>
          <a:p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Subnet: lab-subnet-public2 (not Private!) </a:t>
            </a:r>
            <a:endParaRPr lang="en-US" dirty="0"/>
          </a:p>
          <a:p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Auto-assign public IP: Enable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D8145D-F8EE-D022-910B-FCBF195C5B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331" y="3290047"/>
            <a:ext cx="9204961" cy="2617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7240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0991AA2-C730-3355-4923-A789ABFB56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165" y="331693"/>
            <a:ext cx="9007621" cy="224117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1FA13C0-6CF9-0CBF-41DF-F2223FE4976B}"/>
              </a:ext>
            </a:extLst>
          </p:cNvPr>
          <p:cNvSpPr txBox="1"/>
          <p:nvPr/>
        </p:nvSpPr>
        <p:spPr>
          <a:xfrm>
            <a:off x="328165" y="2985247"/>
            <a:ext cx="115231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37. For Common security groups, select default </a:t>
            </a:r>
            <a:endParaRPr lang="en-US" dirty="0"/>
          </a:p>
          <a:p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38. Expand the Advanced details panel. </a:t>
            </a:r>
            <a:endParaRPr lang="en-US" dirty="0"/>
          </a:p>
          <a:p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39. Scroll to the bottom of the page enter the code in data </a:t>
            </a:r>
            <a:endParaRPr lang="en-US" dirty="0"/>
          </a:p>
          <a:p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40. choose Launch instance and Choose View all instances </a:t>
            </a: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7C44057-BA67-8873-1E0B-65E9C86D43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509" y="4387280"/>
            <a:ext cx="8191500" cy="2447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5849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3CEE41D-9D22-9EC7-9DF8-5B3BD69FA6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691" y="0"/>
            <a:ext cx="7658100" cy="266251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C0961FC-1A7C-FC74-9158-484BECAC7AC7}"/>
              </a:ext>
            </a:extLst>
          </p:cNvPr>
          <p:cNvSpPr txBox="1"/>
          <p:nvPr/>
        </p:nvSpPr>
        <p:spPr>
          <a:xfrm>
            <a:off x="554691" y="3119718"/>
            <a:ext cx="107139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41. Wait until Web Server 1 shows 2/2 checks passed in the Status check column. </a:t>
            </a:r>
            <a:endParaRPr lang="en-US" dirty="0"/>
          </a:p>
          <a:p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42. Select Web Server 1 and Copy the Public IPv4 DNS value shown in the Details tab at the bottom of the page. </a:t>
            </a:r>
            <a:endParaRPr lang="en-US" dirty="0"/>
          </a:p>
          <a:p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43. Open a new web browser tab, paste the Public DNS value and press Enter and you should see a web page </a:t>
            </a:r>
            <a:endParaRPr lang="en-US" dirty="0"/>
          </a:p>
          <a:p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displaying the AWS logo and instance meta-data values.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626521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69FA97D-423C-8C82-BFBE-87FDEB914F47}"/>
              </a:ext>
            </a:extLst>
          </p:cNvPr>
          <p:cNvSpPr txBox="1"/>
          <p:nvPr/>
        </p:nvSpPr>
        <p:spPr>
          <a:xfrm>
            <a:off x="394447" y="403412"/>
            <a:ext cx="110803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Step-4:Click on Launch Instance then a window appears, Give a name to the server and also Give a key pair name and create key pair and main is Instance type is t2.micro </a:t>
            </a:r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7232F3-ED3D-6E8E-8D5E-113C413993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175" y="2179211"/>
            <a:ext cx="10493649" cy="2499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6743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978E587-BACC-D49A-D658-7304B0CCFC58}"/>
              </a:ext>
            </a:extLst>
          </p:cNvPr>
          <p:cNvSpPr txBox="1"/>
          <p:nvPr/>
        </p:nvSpPr>
        <p:spPr>
          <a:xfrm>
            <a:off x="247650" y="238125"/>
            <a:ext cx="1082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Select AMI here, I select windows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A4EC78-3F15-68D3-64F8-08659E45E6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1165" y="1672438"/>
            <a:ext cx="5189670" cy="3513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6896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42C2B3C-F8D3-181A-F0C2-5B28F26465F7}"/>
              </a:ext>
            </a:extLst>
          </p:cNvPr>
          <p:cNvSpPr txBox="1"/>
          <p:nvPr/>
        </p:nvSpPr>
        <p:spPr>
          <a:xfrm>
            <a:off x="476250" y="333375"/>
            <a:ext cx="1082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Instance type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3EA192-3359-A03B-61A6-E55C706CE1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4579" y="702707"/>
            <a:ext cx="3467400" cy="163082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8679774-FA4F-1A5C-2CB2-484308C087F7}"/>
              </a:ext>
            </a:extLst>
          </p:cNvPr>
          <p:cNvSpPr txBox="1"/>
          <p:nvPr/>
        </p:nvSpPr>
        <p:spPr>
          <a:xfrm>
            <a:off x="228599" y="4099674"/>
            <a:ext cx="77628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Where key pair name can be a instance name </a:t>
            </a:r>
            <a:endParaRPr lang="en-US"/>
          </a:p>
          <a:p>
            <a:r>
              <a:rPr lang="en-US" sz="180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where we will not get any confusion further </a:t>
            </a:r>
            <a:endParaRPr lang="en-I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76C1A15-CCD0-4C3B-803F-241A5CA8AE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777" y="2607888"/>
            <a:ext cx="4572396" cy="1318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7346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9B8A4BC-878A-5B1E-7DF2-5568848A156E}"/>
              </a:ext>
            </a:extLst>
          </p:cNvPr>
          <p:cNvSpPr txBox="1"/>
          <p:nvPr/>
        </p:nvSpPr>
        <p:spPr>
          <a:xfrm>
            <a:off x="663388" y="4186518"/>
            <a:ext cx="63380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kern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Using pem file format and after that launch </a:t>
            </a:r>
            <a:endParaRPr lang="en-US"/>
          </a:p>
          <a:p>
            <a:r>
              <a:rPr lang="en-US" sz="1800" kern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instance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B92009-F1FC-CEBB-1FC0-1BFBDB8928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434" y="340050"/>
            <a:ext cx="8375106" cy="3703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964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78DD043-3707-AC17-38E0-D2DD15344B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382" y="215262"/>
            <a:ext cx="4153260" cy="264436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9341D03-33F1-A900-DA04-87B4369113E8}"/>
              </a:ext>
            </a:extLst>
          </p:cNvPr>
          <p:cNvSpPr txBox="1"/>
          <p:nvPr/>
        </p:nvSpPr>
        <p:spPr>
          <a:xfrm>
            <a:off x="460381" y="3254188"/>
            <a:ext cx="7831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kern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Step 5:The Instance will be Launched and you can see In instances </a:t>
            </a:r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FDC1CC3-0C89-5C91-C97B-AB6590726A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381" y="3717128"/>
            <a:ext cx="10501270" cy="1996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7039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53A23DE-67C8-006F-6F15-BA2391126A90}"/>
              </a:ext>
            </a:extLst>
          </p:cNvPr>
          <p:cNvSpPr txBox="1"/>
          <p:nvPr/>
        </p:nvSpPr>
        <p:spPr>
          <a:xfrm>
            <a:off x="224118" y="555812"/>
            <a:ext cx="102825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kern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We can observe the state of instance here i.e., running </a:t>
            </a:r>
            <a:endParaRPr lang="en-US" dirty="0"/>
          </a:p>
          <a:p>
            <a:r>
              <a:rPr lang="en-US" sz="1800" kern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Step-6: Select the instance and click connect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1127A5-F07A-74F3-550C-FDA5A663D9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118" y="1288574"/>
            <a:ext cx="10493649" cy="236240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3A499C1-2362-0D0E-F914-2BDB4DDBC589}"/>
              </a:ext>
            </a:extLst>
          </p:cNvPr>
          <p:cNvSpPr txBox="1"/>
          <p:nvPr/>
        </p:nvSpPr>
        <p:spPr>
          <a:xfrm>
            <a:off x="295835" y="3863788"/>
            <a:ext cx="11734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kern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Step-7: After that , click on RDP client</a:t>
            </a:r>
          </a:p>
          <a:p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165339E-9993-93A5-ABE2-D19E0B6547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0928" y="4168588"/>
            <a:ext cx="7430144" cy="1657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687838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EDEBE7"/>
      </a:lt2>
      <a:accent1>
        <a:srgbClr val="5FA534"/>
      </a:accent1>
      <a:accent2>
        <a:srgbClr val="DCAB34"/>
      </a:accent2>
      <a:accent3>
        <a:srgbClr val="D26D23"/>
      </a:accent3>
      <a:accent4>
        <a:srgbClr val="972323"/>
      </a:accent4>
      <a:accent5>
        <a:srgbClr val="236797"/>
      </a:accent5>
      <a:accent6>
        <a:srgbClr val="2FB6C6"/>
      </a:accent6>
      <a:hlink>
        <a:srgbClr val="8FC639"/>
      </a:hlink>
      <a:folHlink>
        <a:srgbClr val="E7C272"/>
      </a:folHlink>
    </a:clrScheme>
    <a:fontScheme name="Gallery">
      <a:majorFont>
        <a:latin typeface="Palatino Linotype" panose="020405020505050303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Palatino Linotype" panose="020405020505050303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AC464412-510E-4F2B-8947-A0DDBD02899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101</TotalTime>
  <Words>1133</Words>
  <Application>Microsoft Office PowerPoint</Application>
  <PresentationFormat>Widescreen</PresentationFormat>
  <Paragraphs>115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6" baseType="lpstr">
      <vt:lpstr>Arial</vt:lpstr>
      <vt:lpstr>Calibri</vt:lpstr>
      <vt:lpstr>Palatino Linotype</vt:lpstr>
      <vt:lpstr>Gallery</vt:lpstr>
      <vt:lpstr>     AWS SERVICES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AWS SERVICES</dc:title>
  <dc:creator>20A31A0419</dc:creator>
  <cp:lastModifiedBy>20A31A0419</cp:lastModifiedBy>
  <cp:revision>5</cp:revision>
  <dcterms:created xsi:type="dcterms:W3CDTF">2023-04-04T04:19:52Z</dcterms:created>
  <dcterms:modified xsi:type="dcterms:W3CDTF">2023-04-04T06:01:18Z</dcterms:modified>
</cp:coreProperties>
</file>